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onstantia" panose="02030602050306030303" pitchFamily="18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0" roundtripDataSignature="AMtx7mhA+p5d6LrzTTdsQJzYQSIF0QZ/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customschemas.google.com/relationships/presentationmetadata" Target="meta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0409420d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e0409420d0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e0409420d0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5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Class IX , Session 1:Introduction to Communication(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>
                <a:latin typeface="Calibri"/>
                <a:ea typeface="Calibri"/>
                <a:cs typeface="Calibri"/>
                <a:sym typeface="Calibri"/>
              </a:rPr>
              <a:t>Effective Communication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800"/>
              <a:buChar char="•"/>
            </a:pPr>
            <a:r>
              <a:rPr lang="en-US" sz="1800">
                <a:solidFill>
                  <a:srgbClr val="231F20"/>
                </a:solidFill>
                <a:latin typeface="Calibri"/>
                <a:ea typeface="Calibri"/>
                <a:cs typeface="Calibri"/>
                <a:sym typeface="Calibri"/>
              </a:rPr>
              <a:t>Effective communication can happen if we follow the basic principles of professional communication skills. These can be abbreviated as 7 Cs, i.e., Clear, Concise, Concrete, Correct, Coherent, Complete and Courteous.</a:t>
            </a:r>
            <a:endParaRPr/>
          </a:p>
        </p:txBody>
      </p:sp>
      <p:pic>
        <p:nvPicPr>
          <p:cNvPr id="156" name="Google Shape;15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6007" y="2204864"/>
            <a:ext cx="8967993" cy="3529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A018E673-1E67-433D-82C6-76D0917A594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828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Methods Of Communication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There are different methods of communication, which include non-verbal, verbal and visual.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ctr" rtl="0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800"/>
              <a:buChar char="•"/>
            </a:pPr>
            <a:r>
              <a:rPr lang="en-US" sz="1800" b="1">
                <a:solidFill>
                  <a:srgbClr val="FFFFFF"/>
                </a:solidFill>
              </a:rPr>
              <a:t>Verbal communication is the sharing of information by using words.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641350" lvl="0" indent="-228600" algn="l" rtl="0">
              <a:lnSpc>
                <a:spcPct val="115000"/>
              </a:lnSpc>
              <a:spcBef>
                <a:spcPts val="1878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solidFill>
                <a:srgbClr val="231F2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2276872"/>
            <a:ext cx="7200800" cy="3578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body" idx="1"/>
          </p:nvPr>
        </p:nvSpPr>
        <p:spPr>
          <a:xfrm>
            <a:off x="40943" y="980728"/>
            <a:ext cx="82296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8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US" sz="1800"/>
              <a:t>What is communication?  </a:t>
            </a:r>
            <a:endParaRPr/>
          </a:p>
          <a:p>
            <a:pPr marL="342900" lvl="0" indent="-342900" algn="l" rtl="0">
              <a:lnSpc>
                <a:spcPct val="82000"/>
              </a:lnSpc>
              <a:spcBef>
                <a:spcPts val="53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US" sz="1800"/>
              <a:t>List the barriers to an effective communication?</a:t>
            </a:r>
            <a:endParaRPr/>
          </a:p>
          <a:p>
            <a:pPr marL="342900" lvl="0" indent="-342900" algn="l" rtl="0">
              <a:lnSpc>
                <a:spcPct val="82000"/>
              </a:lnSpc>
              <a:spcBef>
                <a:spcPts val="53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US" sz="1800"/>
              <a:t> Multiple choice questions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Read the questions carefully and circle the letter (a), (b),(c) or (d) that best answers the question.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I. What is the purpose of communication?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</a:pPr>
            <a:r>
              <a:rPr lang="en-US" sz="1800"/>
              <a:t>Inform (tell someone about something)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</a:pPr>
            <a:r>
              <a:rPr lang="en-US" sz="1800"/>
              <a:t>Influence (get someone to do something you want)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</a:pPr>
            <a:r>
              <a:rPr lang="en-US" sz="1800"/>
              <a:t>Share thoughts, ideas, feelings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arenBoth"/>
            </a:pPr>
            <a:r>
              <a:rPr lang="en-US" sz="1800"/>
              <a:t>All of the above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II. Which of the following methods are used to receive information from the sender through a letter?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(a) Listening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(b) Speaking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(c) Reading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(d) Writing</a:t>
            </a: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\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25811A8-1DB1-4AAB-8B16-0EB2A12C73A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2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75" name="Google Shape;175;p12"/>
          <p:cNvSpPr txBox="1">
            <a:spLocks noGrp="1"/>
          </p:cNvSpPr>
          <p:nvPr>
            <p:ph type="body" idx="1"/>
          </p:nvPr>
        </p:nvSpPr>
        <p:spPr>
          <a:xfrm>
            <a:off x="0" y="860507"/>
            <a:ext cx="82296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 III. How do you receive information on phone?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(a) Listening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(b) Speaking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(c) Reading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(d) Writing</a:t>
            </a:r>
            <a:endParaRPr/>
          </a:p>
          <a:p>
            <a:pPr marL="342900" lvl="0" indent="-228600" algn="l" rtl="0">
              <a:lnSpc>
                <a:spcPct val="82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  <a:p>
            <a:pPr marL="342900" lvl="0" indent="-228600" algn="l" rtl="0">
              <a:lnSpc>
                <a:spcPct val="82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/>
          </a:p>
          <a:p>
            <a:pPr marL="342900" lvl="0" indent="-342900" algn="l" rtl="0">
              <a:lnSpc>
                <a:spcPct val="82000"/>
              </a:lnSpc>
              <a:spcBef>
                <a:spcPts val="33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4"/>
            </a:pPr>
            <a:r>
              <a:rPr lang="en-US" sz="1800"/>
              <a:t>                                                                                                                 </a:t>
            </a:r>
            <a:endParaRPr/>
          </a:p>
        </p:txBody>
      </p:sp>
      <p:pic>
        <p:nvPicPr>
          <p:cNvPr id="176" name="Google Shape;17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2636912"/>
            <a:ext cx="7776864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C4FC1A7C-AE2C-448A-946E-A874EA1AA61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3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82" name="Google Shape;182;p13"/>
          <p:cNvSpPr txBox="1">
            <a:spLocks noGrp="1"/>
          </p:cNvSpPr>
          <p:nvPr>
            <p:ph type="body" idx="1"/>
          </p:nvPr>
        </p:nvSpPr>
        <p:spPr>
          <a:xfrm>
            <a:off x="0" y="860507"/>
            <a:ext cx="82296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5"/>
            </a:pPr>
            <a:r>
              <a:rPr lang="en-US" sz="2000" b="1"/>
              <a:t>Short answer question: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1. Write down the seven factors affecting perspectives in communication.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2. Give an example of the following: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(a) Clear communication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/>
              <a:t>(b) Complete communication</a:t>
            </a:r>
            <a:endParaRPr/>
          </a:p>
          <a:p>
            <a:pPr marL="342900" lvl="0" indent="-215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AutoNum type="arabicPeriod"/>
            </a:pPr>
            <a:r>
              <a:rPr lang="en-US" sz="1800" b="1">
                <a:solidFill>
                  <a:schemeClr val="lt1"/>
                </a:solidFill>
              </a:rPr>
              <a:t>Write down the seven factors affecting perspectives in communication. 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842AB6EF-2AE0-4C7A-94B6-9EAA67A890F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82007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4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e0409420d0_0_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of this Session</a:t>
            </a:r>
            <a:endParaRPr/>
          </a:p>
        </p:txBody>
      </p:sp>
      <p:sp>
        <p:nvSpPr>
          <p:cNvPr id="104" name="Google Shape;104;ge0409420d0_0_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What is communication?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/>
              <a:t>Importance of communication</a:t>
            </a: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/>
              <a:t>Elements of communication.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/>
              <a:t>Perspectives in communication 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/>
              <a:t>Factors affecting perspectives in communication</a:t>
            </a: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US" sz="1800"/>
              <a:t>Effective communication.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7BE97173-A170-487E-AA3D-73DC4A36D06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Definition</a:t>
            </a:r>
            <a:endParaRPr/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 The word “</a:t>
            </a:r>
            <a:r>
              <a:rPr lang="en-US" sz="1800" b="1"/>
              <a:t>Communication</a:t>
            </a:r>
            <a:r>
              <a:rPr lang="en-US" sz="1800"/>
              <a:t>” has been derived from Latin word “</a:t>
            </a:r>
            <a:r>
              <a:rPr lang="en-US" sz="1800" b="1"/>
              <a:t>Communicare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800"/>
          </a:p>
          <a:p>
            <a:pPr marL="342900" lvl="0" indent="-34290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 b="1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/>
              <a:t>Communicare”  </a:t>
            </a:r>
            <a:r>
              <a:rPr lang="en-US" sz="1800"/>
              <a:t>means</a:t>
            </a:r>
            <a:r>
              <a:rPr lang="en-US" sz="1800" b="1"/>
              <a:t> </a:t>
            </a:r>
            <a:r>
              <a:rPr lang="en-US" sz="1800"/>
              <a:t>to share.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Communication is the process of transferring or sharing of information, ideas and thoughts between two or more people.</a:t>
            </a:r>
            <a:r>
              <a:rPr lang="en-US" sz="1800">
                <a:solidFill>
                  <a:srgbClr val="FFFF00"/>
                </a:solidFill>
                <a:latin typeface="Constantia"/>
                <a:ea typeface="Constantia"/>
                <a:cs typeface="Constantia"/>
                <a:sym typeface="Constantia"/>
              </a:rPr>
              <a:t> 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641350" lvl="0" indent="-228600" algn="l" rtl="0">
              <a:lnSpc>
                <a:spcPct val="115000"/>
              </a:lnSpc>
              <a:spcBef>
                <a:spcPts val="1878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solidFill>
                <a:srgbClr val="231F2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74649AF4-FDC0-409E-AE41-5D28FE5DCAE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Importance of Communication</a:t>
            </a:r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Your ability to communicate clearly and share thoughts, feelings and ideas will help you in all your relationships. </a:t>
            </a:r>
            <a:endParaRPr/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Inform:</a:t>
            </a:r>
            <a:r>
              <a:rPr lang="en-US" sz="1800" b="1"/>
              <a:t> </a:t>
            </a:r>
            <a:r>
              <a:rPr lang="en-US" sz="1800"/>
              <a:t>You may be required to give facts or information to someone. For example, communicating the timetable of an exam to a friend.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Influence: </a:t>
            </a:r>
            <a:r>
              <a:rPr lang="en-US" sz="1800"/>
              <a:t>You may be required to influence or change someone in an indirect but usually important way. For example, negotiating with a shopkeeper to reduce the price or helping a friend to overcome stress due to exam or any other reason.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Express feelings: </a:t>
            </a:r>
            <a:r>
              <a:rPr lang="en-US" sz="1800"/>
              <a:t>Talking about your feelings is a healthy way to express them. eg, sharing your excitement about doing well in your exams or sharing your feelings with your parents and friends. 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641350" lvl="0" indent="-228600" algn="l" rtl="0">
              <a:lnSpc>
                <a:spcPct val="115000"/>
              </a:lnSpc>
              <a:spcBef>
                <a:spcPts val="1878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solidFill>
                <a:srgbClr val="231F20"/>
              </a:solidFill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BA99E019-AADA-42B4-ACB4-09F60CBF036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dirty="0"/>
              <a:t>Communication :A Two way Process</a:t>
            </a:r>
            <a:endParaRPr dirty="0"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0" y="1124744"/>
            <a:ext cx="9036496" cy="55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Communication is a two-way process. Communication is not merely the transmission of a message, it also includes an understanding of the message.</a:t>
            </a:r>
            <a:endParaRPr/>
          </a:p>
        </p:txBody>
      </p:sp>
      <p:pic>
        <p:nvPicPr>
          <p:cNvPr id="123" name="Google Shape;12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4948" y="1982912"/>
            <a:ext cx="6914507" cy="311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6E906D56-F696-4C36-9342-D5F4473F542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>
                <a:latin typeface="Calibri"/>
                <a:ea typeface="Calibri"/>
                <a:cs typeface="Calibri"/>
                <a:sym typeface="Calibri"/>
              </a:rPr>
              <a:t>Elements Of Communication Cycle</a:t>
            </a:r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Communication Cycle is the process by which a message is sent by one individual and it passes through a chain to recipients. The timings and effectiveness of a communication cycle is based on how long it takes for feedback to be received by the initial sender  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Sender: </a:t>
            </a:r>
            <a:r>
              <a:rPr lang="en-US" sz="1800"/>
              <a:t>the person or entity originating the communication.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Message: </a:t>
            </a:r>
            <a:r>
              <a:rPr lang="en-US" sz="1800"/>
              <a:t>the information that the sender wishes to convey.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Encoding: </a:t>
            </a:r>
            <a:r>
              <a:rPr lang="en-US" sz="1800"/>
              <a:t>how the sender chooses to bring the message into a form appropriate for sending.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Channel: </a:t>
            </a:r>
            <a:r>
              <a:rPr lang="en-US" sz="1800"/>
              <a:t>the means by which the message is sent.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Receiver: </a:t>
            </a:r>
            <a:r>
              <a:rPr lang="en-US" sz="1800"/>
              <a:t>the person or entity to whom the message is sent.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Decoding:</a:t>
            </a:r>
            <a:r>
              <a:rPr lang="en-US" sz="1800" b="1" i="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/>
              <a:t>how the receiver interprets and understands the message.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Feedback: </a:t>
            </a:r>
            <a:r>
              <a:rPr lang="en-US" sz="1800"/>
              <a:t>the receiver's response to the message. 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DCCF321-A30E-410C-A9CC-AC91BE21EC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1268760"/>
            <a:ext cx="6912767" cy="3361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8FD6A4B-A0DE-49AF-B057-658AA41133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/>
              <a:t>Perspectives in communication</a:t>
            </a:r>
            <a:endParaRPr sz="28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7"/>
          <p:cNvSpPr txBox="1">
            <a:spLocks noGrp="1"/>
          </p:cNvSpPr>
          <p:nvPr>
            <p:ph type="body" idx="1"/>
          </p:nvPr>
        </p:nvSpPr>
        <p:spPr>
          <a:xfrm>
            <a:off x="179512" y="1124745"/>
            <a:ext cx="896448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Defination:</a:t>
            </a:r>
            <a:endParaRPr/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en-US" sz="1800"/>
              <a:t>Perspectives are ideas, views, or fixed ways of thinking. These sometimes affect our communication. For example, if you have a fixed idea that your teacher or father is strict, even when they are being friendly, you may think they are scolding you even though they are polite. </a:t>
            </a:r>
            <a:endParaRPr/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42" name="Google Shape;14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584" y="2708920"/>
            <a:ext cx="7200800" cy="3024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59B8EE1F-B130-4A42-8AB2-40322B9FA19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866312" cy="1417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Bookman Old Style"/>
              <a:buNone/>
            </a:pPr>
            <a:r>
              <a:rPr lang="en-US" sz="2800" b="1" dirty="0">
                <a:latin typeface="Bookman Old Style"/>
                <a:ea typeface="Bookman Old Style"/>
                <a:cs typeface="Bookman Old Style"/>
                <a:sym typeface="Bookman Old Style"/>
              </a:rPr>
              <a:t>Factors affecting perspectives in communication :</a:t>
            </a:r>
            <a:endParaRPr dirty="0"/>
          </a:p>
        </p:txBody>
      </p:sp>
      <p:sp>
        <p:nvSpPr>
          <p:cNvPr id="148" name="Google Shape;148;p8"/>
          <p:cNvSpPr txBox="1">
            <a:spLocks noGrp="1"/>
          </p:cNvSpPr>
          <p:nvPr>
            <p:ph type="body" idx="1"/>
          </p:nvPr>
        </p:nvSpPr>
        <p:spPr>
          <a:xfrm>
            <a:off x="179512" y="1124745"/>
            <a:ext cx="896448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149" name="Google Shape;14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092412"/>
            <a:ext cx="9144000" cy="5255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BC86A065-D531-4055-9B0F-5C985EBF0F9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736</Words>
  <Application>Microsoft Office PowerPoint</Application>
  <PresentationFormat>On-screen Show (4:3)</PresentationFormat>
  <Paragraphs>86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Noto Sans Symbols</vt:lpstr>
      <vt:lpstr>Constantia</vt:lpstr>
      <vt:lpstr>Calibri</vt:lpstr>
      <vt:lpstr>Bookman Old Style</vt:lpstr>
      <vt:lpstr>Office Theme</vt:lpstr>
      <vt:lpstr>Communication Skills</vt:lpstr>
      <vt:lpstr>Learning Outcome of this Session</vt:lpstr>
      <vt:lpstr>Introduction</vt:lpstr>
      <vt:lpstr>Importance of Communication</vt:lpstr>
      <vt:lpstr>Communication :A Two way Process</vt:lpstr>
      <vt:lpstr>Elements Of Communication Cycle</vt:lpstr>
      <vt:lpstr>PowerPoint Presentation</vt:lpstr>
      <vt:lpstr>Perspectives in communication</vt:lpstr>
      <vt:lpstr>Factors affecting perspectives in communication :</vt:lpstr>
      <vt:lpstr>Effective Communication</vt:lpstr>
      <vt:lpstr>Methods Of Communication</vt:lpstr>
      <vt:lpstr>Home Assignment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2</cp:revision>
  <dcterms:created xsi:type="dcterms:W3CDTF">2020-06-19T05:51:45Z</dcterms:created>
  <dcterms:modified xsi:type="dcterms:W3CDTF">2022-01-30T17:57:26Z</dcterms:modified>
</cp:coreProperties>
</file>